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sldIdLst>
    <p:sldId id="256" r:id="rId3"/>
    <p:sldId id="269" r:id="rId4"/>
    <p:sldId id="262" r:id="rId5"/>
    <p:sldId id="263" r:id="rId6"/>
    <p:sldId id="265" r:id="rId7"/>
    <p:sldId id="264" r:id="rId8"/>
    <p:sldId id="270" r:id="rId9"/>
    <p:sldId id="274" r:id="rId10"/>
    <p:sldId id="282" r:id="rId11"/>
    <p:sldId id="283" r:id="rId12"/>
    <p:sldId id="284" r:id="rId13"/>
    <p:sldId id="285" r:id="rId14"/>
    <p:sldId id="286" r:id="rId15"/>
    <p:sldId id="271" r:id="rId16"/>
    <p:sldId id="287" r:id="rId17"/>
    <p:sldId id="278" r:id="rId18"/>
    <p:sldId id="276" r:id="rId19"/>
    <p:sldId id="272" r:id="rId20"/>
    <p:sldId id="280" r:id="rId21"/>
    <p:sldId id="277" r:id="rId22"/>
    <p:sldId id="279" r:id="rId23"/>
    <p:sldId id="281" r:id="rId24"/>
    <p:sldId id="266" r:id="rId25"/>
    <p:sldId id="275" r:id="rId26"/>
    <p:sldId id="273" r:id="rId27"/>
    <p:sldId id="260" r:id="rId28"/>
    <p:sldId id="261" r:id="rId29"/>
    <p:sldId id="267" r:id="rId30"/>
    <p:sldId id="26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1"/>
    <p:restoredTop sz="94705"/>
  </p:normalViewPr>
  <p:slideViewPr>
    <p:cSldViewPr snapToGrid="0" snapToObjects="1" showGuides="1">
      <p:cViewPr varScale="1">
        <p:scale>
          <a:sx n="106" d="100"/>
          <a:sy n="106" d="100"/>
        </p:scale>
        <p:origin x="208" y="224"/>
      </p:cViewPr>
      <p:guideLst>
        <p:guide orient="horz" pos="2137"/>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5/26/17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8824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9651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11896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22251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0115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D10563-3CC0-F64E-A5F4-9F39B8D15304}"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4110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D10563-3CC0-F64E-A5F4-9F39B8D15304}" type="datetimeFigureOut">
              <a:rPr lang="en-US" smtClean="0"/>
              <a:t>5/26/17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5746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10563-3CC0-F64E-A5F4-9F39B8D15304}" type="datetimeFigureOut">
              <a:rPr lang="en-US" smtClean="0"/>
              <a:t>5/26/17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08334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5/26/17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44680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8068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61987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5/26/17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160990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ja-JP"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5/26/17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7665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ja-JP" altLang="en-US" dirty="0" smtClean="0"/>
              <a:t>ハンフリー</a:t>
            </a:r>
            <a:r>
              <a:rPr lang="en-US" altLang="ja-JP" dirty="0" smtClean="0"/>
              <a:t>10-2</a:t>
            </a:r>
            <a:r>
              <a:rPr lang="ja-JP" altLang="en-US" dirty="0" smtClean="0"/>
              <a:t>と</a:t>
            </a:r>
            <a:r>
              <a:rPr lang="en-US" altLang="ja-JP" dirty="0" smtClean="0"/>
              <a:t>OCT</a:t>
            </a:r>
            <a:r>
              <a:rPr lang="ja-JP" altLang="en-US" dirty="0" smtClean="0"/>
              <a:t>から算出する網膜神経節細胞数</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565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672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565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672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30-2</a:t>
            </a:r>
          </a:p>
          <a:p>
            <a:endParaRPr lang="en-US" dirty="0">
              <a:solidFill>
                <a:prstClr val="white"/>
              </a:solidFill>
            </a:endParaRPr>
          </a:p>
        </p:txBody>
      </p:sp>
      <p:sp>
        <p:nvSpPr>
          <p:cNvPr id="10" name="Oval 9"/>
          <p:cNvSpPr/>
          <p:nvPr/>
        </p:nvSpPr>
        <p:spPr>
          <a:xfrm>
            <a:off x="8732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728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8732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2728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8732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8732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2749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2749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565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6672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6672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4557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1907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ideal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119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real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Oval 24"/>
          <p:cNvSpPr/>
          <p:nvPr/>
        </p:nvSpPr>
        <p:spPr>
          <a:xfrm>
            <a:off x="5338340" y="264418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4557709" y="263250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4516457" y="191217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287924" y="193207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6927981" y="267847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6147350" y="266678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106098" y="194645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6877565" y="19663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359212" y="408824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4578581" y="40765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4537329" y="335622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5308796" y="337612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6925681" y="413905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6145050" y="412736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6103798" y="3407035"/>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6875265" y="342693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757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00234" y="3125059"/>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342183" y="3141771"/>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30023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32547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r>
              <a:rPr lang="ja-JP" altLang="en-US">
                <a:solidFill>
                  <a:prstClr val="white"/>
                </a:solidFill>
              </a:rPr>
              <a:t>の理想</a:t>
            </a:r>
            <a:endParaRPr lang="en-US" dirty="0">
              <a:solidFill>
                <a:prstClr val="white"/>
              </a:solidFill>
            </a:endParaRPr>
          </a:p>
          <a:p>
            <a:endParaRPr lang="en-US" dirty="0">
              <a:solidFill>
                <a:prstClr val="white"/>
              </a:solidFill>
            </a:endParaRPr>
          </a:p>
        </p:txBody>
      </p:sp>
    </p:spTree>
    <p:extLst>
      <p:ext uri="{BB962C8B-B14F-4D97-AF65-F5344CB8AC3E}">
        <p14:creationId xmlns:p14="http://schemas.microsoft.com/office/powerpoint/2010/main" val="146407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031973" y="2721114"/>
            <a:ext cx="4128053" cy="707886"/>
          </a:xfrm>
          <a:prstGeom prst="rect">
            <a:avLst/>
          </a:prstGeom>
          <a:noFill/>
        </p:spPr>
        <p:txBody>
          <a:bodyPr wrap="none" rtlCol="0">
            <a:spAutoFit/>
          </a:bodyPr>
          <a:lstStyle/>
          <a:p>
            <a:r>
              <a:rPr lang="en-US" sz="4000" smtClean="0"/>
              <a:t>dB = 10*log10(1/L)</a:t>
            </a:r>
            <a:endParaRPr lang="en-US" sz="4000"/>
          </a:p>
        </p:txBody>
      </p:sp>
      <p:sp>
        <p:nvSpPr>
          <p:cNvPr id="5" name="TextBox 4"/>
          <p:cNvSpPr txBox="1"/>
          <p:nvPr/>
        </p:nvSpPr>
        <p:spPr>
          <a:xfrm>
            <a:off x="4031973" y="4459426"/>
            <a:ext cx="4402900" cy="707886"/>
          </a:xfrm>
          <a:prstGeom prst="rect">
            <a:avLst/>
          </a:prstGeom>
          <a:noFill/>
        </p:spPr>
        <p:txBody>
          <a:bodyPr wrap="square" rtlCol="0">
            <a:spAutoFit/>
          </a:bodyPr>
          <a:lstStyle/>
          <a:p>
            <a:r>
              <a:rPr lang="en-US" sz="4000" dirty="0" smtClean="0"/>
              <a:t>1/L </a:t>
            </a:r>
            <a:r>
              <a:rPr lang="en-US" sz="4000" smtClean="0"/>
              <a:t>= 10^dB/10 </a:t>
            </a:r>
            <a:endParaRPr lang="en-US" sz="4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28" y="2130591"/>
            <a:ext cx="5356726" cy="40175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1" y="2130591"/>
            <a:ext cx="5356726" cy="4017545"/>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a:t>
            </a:r>
            <a:r>
              <a:rPr lang="en-US" dirty="0" smtClean="0"/>
              <a:t>from </a:t>
            </a:r>
            <a:r>
              <a:rPr lang="en-US" dirty="0" smtClean="0"/>
              <a:t>HFA10-2</a:t>
            </a:r>
            <a:r>
              <a:rPr lang="en-US" dirty="0"/>
              <a:t> &amp;</a:t>
            </a:r>
            <a:r>
              <a:rPr lang="en-US" dirty="0" smtClean="0"/>
              <a:t> </a:t>
            </a:r>
            <a:r>
              <a:rPr lang="en-US" dirty="0" smtClean="0"/>
              <a:t>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69" y="1690688"/>
            <a:ext cx="5693044" cy="42697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1690688"/>
            <a:ext cx="5693044" cy="4269783"/>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747" b="31472"/>
          <a:stretch/>
        </p:blipFill>
        <p:spPr>
          <a:xfrm>
            <a:off x="1415105" y="1704200"/>
            <a:ext cx="9434815" cy="4368800"/>
          </a:xfrm>
          <a:prstGeom prst="rect">
            <a:avLst/>
          </a:prstGeom>
        </p:spPr>
      </p:pic>
      <p:sp>
        <p:nvSpPr>
          <p:cNvPr id="5" name="TextBox 4"/>
          <p:cNvSpPr txBox="1"/>
          <p:nvPr/>
        </p:nvSpPr>
        <p:spPr>
          <a:xfrm>
            <a:off x="4981755" y="1242535"/>
            <a:ext cx="2228495" cy="461665"/>
          </a:xfrm>
          <a:prstGeom prst="rect">
            <a:avLst/>
          </a:prstGeom>
          <a:noFill/>
        </p:spPr>
        <p:txBody>
          <a:bodyPr wrap="none" rtlCol="0">
            <a:spAutoFit/>
          </a:bodyPr>
          <a:lstStyle/>
          <a:p>
            <a:pPr algn="ctr"/>
            <a:r>
              <a:rPr kumimoji="1" lang="en-US" altLang="ja-JP" sz="2400" dirty="0">
                <a:effectLst>
                  <a:outerShdw blurRad="38100" dist="38100" dir="2700000" algn="tl">
                    <a:srgbClr val="000000">
                      <a:alpha val="43137"/>
                    </a:srgbClr>
                  </a:outerShdw>
                </a:effectLst>
                <a:latin typeface="+mj-lt"/>
              </a:rPr>
              <a:t>Bland Altman</a:t>
            </a:r>
            <a:r>
              <a:rPr kumimoji="1" lang="ja-JP" altLang="en-US" sz="2400" dirty="0">
                <a:effectLst>
                  <a:outerShdw blurRad="38100" dist="38100" dir="2700000" algn="tl">
                    <a:srgbClr val="000000">
                      <a:alpha val="43137"/>
                    </a:srgbClr>
                  </a:outerShdw>
                </a:effectLst>
                <a:latin typeface="+mj-lt"/>
              </a:rPr>
              <a:t>法</a:t>
            </a:r>
            <a:endParaRPr lang="en-US" sz="2400"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80" y="1704199"/>
            <a:ext cx="8365043" cy="4189898"/>
          </a:xfrm>
          <a:prstGeom prst="rect">
            <a:avLst/>
          </a:prstGeom>
        </p:spPr>
      </p:pic>
      <p:sp>
        <p:nvSpPr>
          <p:cNvPr id="6" name="TextBox 5"/>
          <p:cNvSpPr txBox="1"/>
          <p:nvPr/>
        </p:nvSpPr>
        <p:spPr>
          <a:xfrm>
            <a:off x="4981755" y="1242535"/>
            <a:ext cx="2228495" cy="461665"/>
          </a:xfrm>
          <a:prstGeom prst="rect">
            <a:avLst/>
          </a:prstGeom>
          <a:noFill/>
        </p:spPr>
        <p:txBody>
          <a:bodyPr wrap="none" rtlCol="0">
            <a:spAutoFit/>
          </a:bodyPr>
          <a:lstStyle/>
          <a:p>
            <a:pPr algn="ctr"/>
            <a:r>
              <a:rPr kumimoji="1" lang="en-US" altLang="ja-JP" sz="2400" b="1" dirty="0">
                <a:effectLst>
                  <a:outerShdw blurRad="38100" dist="38100" dir="2700000" algn="tl">
                    <a:srgbClr val="000000">
                      <a:alpha val="43137"/>
                    </a:srgbClr>
                  </a:outerShdw>
                </a:effectLst>
              </a:rPr>
              <a:t>Bland Altman</a:t>
            </a:r>
            <a:r>
              <a:rPr kumimoji="1" lang="ja-JP" altLang="en-US" sz="2400" b="1" dirty="0">
                <a:effectLst>
                  <a:outerShdw blurRad="38100" dist="38100" dir="2700000" algn="tl">
                    <a:srgbClr val="000000">
                      <a:alpha val="43137"/>
                    </a:srgbClr>
                  </a:outerShdw>
                </a:effectLst>
              </a:rPr>
              <a:t>法</a:t>
            </a:r>
            <a:endParaRPr lang="en-US" sz="2400" b="1" dirty="0"/>
          </a:p>
        </p:txBody>
      </p:sp>
      <p:sp>
        <p:nvSpPr>
          <p:cNvPr id="7" name="タイトル 2"/>
          <p:cNvSpPr>
            <a:spLocks noGrp="1"/>
          </p:cNvSpPr>
          <p:nvPr>
            <p:ph type="title"/>
          </p:nvPr>
        </p:nvSpPr>
        <p:spPr>
          <a:xfrm>
            <a:off x="1905000" y="398633"/>
            <a:ext cx="8382000" cy="66516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8806466" y="6165169"/>
            <a:ext cx="2961067" cy="369332"/>
          </a:xfrm>
          <a:prstGeom prst="rect">
            <a:avLst/>
          </a:prstGeom>
          <a:noFill/>
        </p:spPr>
        <p:txBody>
          <a:bodyPr wrap="none" rtlCol="0">
            <a:spAutoFit/>
          </a:bodyPr>
          <a:lstStyle/>
          <a:p>
            <a:r>
              <a:rPr lang="ja-JP" altLang="en-US" dirty="0" smtClean="0"/>
              <a:t>田邉ら　日本視野学会</a:t>
            </a:r>
            <a:r>
              <a:rPr lang="en-US" altLang="ja-JP" dirty="0" smtClean="0"/>
              <a:t>2017</a:t>
            </a:r>
            <a:endParaRPr lang="en-US"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966" y="2106048"/>
            <a:ext cx="8729093" cy="4372244"/>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752600"/>
            <a:ext cx="11252200" cy="3340100"/>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423"/>
            <a:ext cx="5846305" cy="4384729"/>
          </a:xfrm>
          <a:prstGeom prst="rect">
            <a:avLst/>
          </a:prstGeom>
        </p:spPr>
      </p:pic>
      <p:sp>
        <p:nvSpPr>
          <p:cNvPr id="7" name="TextBox 6"/>
          <p:cNvSpPr txBox="1"/>
          <p:nvPr/>
        </p:nvSpPr>
        <p:spPr>
          <a:xfrm>
            <a:off x="6493789" y="3719593"/>
            <a:ext cx="3704096" cy="1200329"/>
          </a:xfrm>
          <a:prstGeom prst="rect">
            <a:avLst/>
          </a:prstGeom>
          <a:noFill/>
        </p:spPr>
        <p:txBody>
          <a:bodyPr wrap="square" rtlCol="0">
            <a:spAutoFit/>
          </a:bodyPr>
          <a:lstStyle/>
          <a:p>
            <a:r>
              <a:rPr lang="en-US" sz="2400" dirty="0" smtClean="0"/>
              <a:t>RGC_HFA10-2 vs RGC_OCT</a:t>
            </a:r>
          </a:p>
          <a:p>
            <a:r>
              <a:rPr lang="en-US" sz="2400" dirty="0" smtClean="0"/>
              <a:t>R </a:t>
            </a:r>
            <a:r>
              <a:rPr lang="mr-IN" sz="2400" dirty="0" smtClean="0"/>
              <a:t>=</a:t>
            </a:r>
            <a:r>
              <a:rPr lang="en-US" sz="2400" dirty="0" smtClean="0"/>
              <a:t> </a:t>
            </a:r>
            <a:r>
              <a:rPr lang="mr-IN" sz="2400" dirty="0" smtClean="0"/>
              <a:t>0.9175</a:t>
            </a:r>
            <a:endParaRPr lang="en-US" sz="2400" dirty="0" smtClean="0"/>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31651"/>
            <a:ext cx="5873749" cy="4405312"/>
          </a:xfrm>
          <a:prstGeom prst="rect">
            <a:avLst/>
          </a:prstGeom>
        </p:spPr>
      </p:pic>
      <p:sp>
        <p:nvSpPr>
          <p:cNvPr id="5" name="TextBox 4"/>
          <p:cNvSpPr txBox="1"/>
          <p:nvPr/>
        </p:nvSpPr>
        <p:spPr>
          <a:xfrm>
            <a:off x="6493789" y="3719593"/>
            <a:ext cx="3704096" cy="1200329"/>
          </a:xfrm>
          <a:prstGeom prst="rect">
            <a:avLst/>
          </a:prstGeom>
          <a:noFill/>
        </p:spPr>
        <p:txBody>
          <a:bodyPr wrap="square" rtlCol="0">
            <a:spAutoFit/>
          </a:bodyPr>
          <a:lstStyle/>
          <a:p>
            <a:r>
              <a:rPr lang="en-US" sz="2400" dirty="0" smtClean="0"/>
              <a:t>RGC_HFA10-2 vs MD30-2</a:t>
            </a:r>
          </a:p>
          <a:p>
            <a:r>
              <a:rPr lang="en-US" sz="2400" dirty="0" smtClean="0"/>
              <a:t>R </a:t>
            </a:r>
            <a:r>
              <a:rPr lang="mr-IN" sz="2400" dirty="0" smtClean="0"/>
              <a:t>=</a:t>
            </a:r>
            <a:r>
              <a:rPr lang="en-US" sz="2400" dirty="0" smtClean="0"/>
              <a:t> </a:t>
            </a:r>
            <a:r>
              <a:rPr lang="mr-IN" sz="2400" dirty="0" smtClean="0"/>
              <a:t>0.</a:t>
            </a:r>
            <a:r>
              <a:rPr lang="en-US" sz="2400" dirty="0" smtClean="0"/>
              <a:t>787</a:t>
            </a:r>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175823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23" y="2076771"/>
            <a:ext cx="5875580" cy="4406686"/>
          </a:xfrm>
          <a:prstGeom prst="rect">
            <a:avLst/>
          </a:prstGeom>
        </p:spPr>
      </p:pic>
      <p:sp>
        <p:nvSpPr>
          <p:cNvPr id="6" name="TextBox 5"/>
          <p:cNvSpPr txBox="1"/>
          <p:nvPr/>
        </p:nvSpPr>
        <p:spPr>
          <a:xfrm>
            <a:off x="9701939" y="4049281"/>
            <a:ext cx="1342034" cy="461665"/>
          </a:xfrm>
          <a:prstGeom prst="rect">
            <a:avLst/>
          </a:prstGeom>
          <a:noFill/>
        </p:spPr>
        <p:txBody>
          <a:bodyPr wrap="none" rtlCol="0">
            <a:spAutoFit/>
          </a:bodyPr>
          <a:lstStyle/>
          <a:p>
            <a:r>
              <a:rPr lang="en-US" sz="2400" smtClean="0"/>
              <a:t>R = 0.916</a:t>
            </a:r>
            <a:endParaRPr lang="en-US" sz="2400"/>
          </a:p>
        </p:txBody>
      </p:sp>
    </p:spTree>
    <p:extLst>
      <p:ext uri="{BB962C8B-B14F-4D97-AF65-F5344CB8AC3E}">
        <p14:creationId xmlns:p14="http://schemas.microsoft.com/office/powerpoint/2010/main" val="1025565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64565490"/>
              </p:ext>
            </p:extLst>
          </p:nvPr>
        </p:nvGraphicFramePr>
        <p:xfrm>
          <a:off x="3963203" y="1825623"/>
          <a:ext cx="4049026" cy="4351342"/>
        </p:xfrm>
        <a:graphic>
          <a:graphicData uri="http://schemas.openxmlformats.org/drawingml/2006/table">
            <a:tbl>
              <a:tblPr/>
              <a:tblGrid>
                <a:gridCol w="238178"/>
                <a:gridCol w="238178"/>
                <a:gridCol w="238178"/>
                <a:gridCol w="238178"/>
                <a:gridCol w="238178"/>
                <a:gridCol w="238178"/>
                <a:gridCol w="238178"/>
                <a:gridCol w="238178"/>
                <a:gridCol w="238178"/>
                <a:gridCol w="238178"/>
                <a:gridCol w="238178"/>
                <a:gridCol w="238178"/>
                <a:gridCol w="238178"/>
                <a:gridCol w="238178"/>
                <a:gridCol w="238178"/>
                <a:gridCol w="238178"/>
                <a:gridCol w="238178"/>
              </a:tblGrid>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27°</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ja-JP" altLang="en-US" sz="1050" b="1" i="0" u="none" strike="noStrike">
                          <a:solidFill>
                            <a:srgbClr val="000000"/>
                          </a:solidFill>
                          <a:effectLst/>
                          <a:latin typeface="Calibri" charset="0"/>
                        </a:rPr>
                        <a:t>上鼻側</a:t>
                      </a:r>
                    </a:p>
                  </a:txBody>
                  <a:tcPr marL="9161" marR="9161" marT="9161"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FF0000"/>
                          </a:solidFill>
                          <a:effectLst/>
                          <a:latin typeface="Calibri" charset="0"/>
                        </a:rPr>
                        <a:t>1</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3</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4</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gridSpan="2">
                  <a:txBody>
                    <a:bodyPr/>
                    <a:lstStyle/>
                    <a:p>
                      <a:pPr algn="l" fontAlgn="ctr"/>
                      <a:r>
                        <a:rPr lang="ja-JP" altLang="en-US" sz="1050" b="1" i="0" u="none" strike="noStrike">
                          <a:solidFill>
                            <a:srgbClr val="000000"/>
                          </a:solidFill>
                          <a:effectLst/>
                          <a:latin typeface="Calibri" charset="0"/>
                        </a:rPr>
                        <a:t>上耳側</a:t>
                      </a:r>
                    </a:p>
                  </a:txBody>
                  <a:tcPr marL="9161" marR="9161" marT="9161" marB="0" anchor="ctr">
                    <a:lnL>
                      <a:noFill/>
                    </a:lnL>
                    <a:lnR>
                      <a:noFill/>
                    </a:lnR>
                    <a:lnT>
                      <a:noFill/>
                    </a:lnT>
                    <a:lnB>
                      <a:noFill/>
                    </a:lnB>
                    <a:solidFill>
                      <a:srgbClr val="F2DCDB"/>
                    </a:solidFill>
                  </a:tcPr>
                </a:tc>
                <a:tc hMerge="1">
                  <a:txBody>
                    <a:bodyPr/>
                    <a:lstStyle/>
                    <a:p>
                      <a:endParaRPr lang="en-US"/>
                    </a:p>
                  </a:txBody>
                  <a:tcPr/>
                </a:tc>
              </a:tr>
              <a:tr h="229018">
                <a:tc>
                  <a:txBody>
                    <a:bodyPr/>
                    <a:lstStyle/>
                    <a:p>
                      <a:pPr algn="l"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7</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8</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14</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15</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17</a:t>
                      </a:r>
                    </a:p>
                  </a:txBody>
                  <a:tcPr marL="9161" marR="9161" marT="9161" marB="0" anchor="ctr">
                    <a:lnL>
                      <a:noFill/>
                    </a:lnL>
                    <a:lnR>
                      <a:noFill/>
                    </a:lnR>
                    <a:lnT>
                      <a:noFill/>
                    </a:lnT>
                    <a:lnB>
                      <a:noFill/>
                    </a:lnB>
                    <a:solidFill>
                      <a:srgbClr val="F2DCDB"/>
                    </a:solidFill>
                  </a:tcPr>
                </a:tc>
                <a:tc>
                  <a:txBody>
                    <a:bodyPr/>
                    <a:lstStyle/>
                    <a:p>
                      <a:pPr algn="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r" fontAlgn="ctr"/>
                      <a:r>
                        <a:rPr lang="en-US" sz="1050" b="0" i="0" u="none" strike="noStrike">
                          <a:solidFill>
                            <a:srgbClr val="000000"/>
                          </a:solidFill>
                          <a:effectLst/>
                          <a:latin typeface="Calibri" charset="0"/>
                        </a:rPr>
                        <a:t>19</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23</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24</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28</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8</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17</a:t>
                      </a:r>
                    </a:p>
                  </a:txBody>
                  <a:tcPr marL="9161" marR="9161" marT="9161" marB="0" anchor="ctr">
                    <a:lnL>
                      <a:noFill/>
                    </a:lnL>
                    <a:lnR>
                      <a:noFill/>
                    </a:lnR>
                    <a:lnT>
                      <a:noFill/>
                    </a:lnT>
                    <a:lnB>
                      <a:noFill/>
                    </a:lnB>
                    <a:solidFill>
                      <a:srgbClr val="FFC000"/>
                    </a:solidFill>
                  </a:tcPr>
                </a:tc>
                <a:tc>
                  <a:txBody>
                    <a:bodyPr/>
                    <a:lstStyle/>
                    <a:p>
                      <a:pPr algn="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FFC000"/>
                    </a:solidFill>
                  </a:tcPr>
                </a:tc>
                <a:tc>
                  <a:txBody>
                    <a:bodyPr/>
                    <a:lstStyle/>
                    <a:p>
                      <a:pPr algn="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33</a:t>
                      </a:r>
                    </a:p>
                  </a:txBody>
                  <a:tcPr marL="9161" marR="9161" marT="916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ru-RU" sz="1050" b="0" i="0" u="none" strike="noStrike">
                          <a:solidFill>
                            <a:srgbClr val="000000"/>
                          </a:solidFill>
                          <a:effectLst/>
                          <a:latin typeface="Calibri" charset="0"/>
                        </a:rPr>
                        <a:t>34</a:t>
                      </a:r>
                    </a:p>
                  </a:txBody>
                  <a:tcPr marL="9161" marR="9161" marT="916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cs-CZ" sz="1050" b="0" i="0" u="none" strike="noStrike">
                          <a:solidFill>
                            <a:srgbClr val="000000"/>
                          </a:solidFill>
                          <a:effectLst/>
                          <a:latin typeface="Calibri" charset="0"/>
                        </a:rPr>
                        <a:t>36</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ctr"/>
                      <a:r>
                        <a:rPr lang="uk-UA" sz="1050" b="0" i="0" u="none" strike="noStrike">
                          <a:solidFill>
                            <a:srgbClr val="000000"/>
                          </a:solidFill>
                          <a:effectLst/>
                          <a:latin typeface="Calibri" charset="0"/>
                        </a:rPr>
                        <a:t>39</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40</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41</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is-IS" sz="1050" b="0" i="0" u="none" strike="noStrike">
                          <a:solidFill>
                            <a:srgbClr val="000000"/>
                          </a:solidFill>
                          <a:effectLst/>
                          <a:latin typeface="Calibri" charset="0"/>
                        </a:rPr>
                        <a:t>42</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43</a:t>
                      </a:r>
                    </a:p>
                  </a:txBody>
                  <a:tcPr marL="9161" marR="9161" marT="9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44</a:t>
                      </a:r>
                    </a:p>
                  </a:txBody>
                  <a:tcPr marL="9161" marR="9161" marT="9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45</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46</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47</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is-IS" sz="1050" b="0" i="0" u="none" strike="noStrike">
                          <a:solidFill>
                            <a:srgbClr val="000000"/>
                          </a:solidFill>
                          <a:effectLst/>
                          <a:latin typeface="Calibri" charset="0"/>
                        </a:rPr>
                        <a:t>48</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r" fontAlgn="ctr"/>
                      <a:r>
                        <a:rPr lang="uk-UA" sz="1050" b="0" i="0" u="none" strike="noStrike">
                          <a:solidFill>
                            <a:srgbClr val="000000"/>
                          </a:solidFill>
                          <a:effectLst/>
                          <a:latin typeface="Calibri" charset="0"/>
                        </a:rPr>
                        <a:t>39</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40</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41</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42</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FFC000"/>
                    </a:solidFill>
                  </a:tcPr>
                </a:tc>
                <a:tc>
                  <a:txBody>
                    <a:bodyPr/>
                    <a:lstStyle/>
                    <a:p>
                      <a:pPr algn="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C000"/>
                    </a:solidFill>
                  </a:tcPr>
                </a:tc>
                <a:tc>
                  <a:txBody>
                    <a:bodyPr/>
                    <a:lstStyle/>
                    <a:p>
                      <a:pPr algn="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45</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47</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48</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69</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70</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r" fontAlgn="ctr"/>
                      <a:r>
                        <a:rPr lang="cs-CZ" sz="1050" b="0" i="0" u="none" strike="noStrike">
                          <a:solidFill>
                            <a:srgbClr val="000000"/>
                          </a:solidFill>
                          <a:effectLst/>
                          <a:latin typeface="Calibri" charset="0"/>
                        </a:rPr>
                        <a:t>49</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D8E4BC"/>
                    </a:solidFill>
                  </a:tcPr>
                </a:tc>
                <a:tc>
                  <a:txBody>
                    <a:bodyPr/>
                    <a:lstStyle/>
                    <a:p>
                      <a:pPr algn="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53</a:t>
                      </a:r>
                    </a:p>
                  </a:txBody>
                  <a:tcPr marL="9161" marR="9161" marT="9161" marB="0" anchor="ctr">
                    <a:lnL>
                      <a:noFill/>
                    </a:lnL>
                    <a:lnR>
                      <a:noFill/>
                    </a:lnR>
                    <a:lnT>
                      <a:noFill/>
                    </a:lnT>
                    <a:lnB>
                      <a:noFill/>
                    </a:lnB>
                    <a:solidFill>
                      <a:srgbClr val="D8E4BC"/>
                    </a:solidFill>
                  </a:tcPr>
                </a:tc>
                <a:tc>
                  <a:txBody>
                    <a:bodyPr/>
                    <a:lstStyle/>
                    <a:p>
                      <a:pPr algn="r" fontAlgn="ctr"/>
                      <a:r>
                        <a:rPr lang="ru-RU" sz="1050" b="0" i="0" u="none" strike="noStrike">
                          <a:solidFill>
                            <a:srgbClr val="000000"/>
                          </a:solidFill>
                          <a:effectLst/>
                          <a:latin typeface="Calibri" charset="0"/>
                        </a:rPr>
                        <a:t>74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54</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FF99"/>
                    </a:solidFill>
                  </a:tcPr>
                </a:tc>
                <a:tc>
                  <a:txBody>
                    <a:bodyPr/>
                    <a:lstStyle/>
                    <a:p>
                      <a:pPr algn="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FF99"/>
                    </a:solidFill>
                  </a:tcPr>
                </a:tc>
                <a:tc>
                  <a:txBody>
                    <a:bodyPr/>
                    <a:lstStyle/>
                    <a:p>
                      <a:pPr algn="r" fontAlgn="ctr"/>
                      <a:r>
                        <a:rPr lang="ru-RU" sz="1050" b="0" i="0" u="none" strike="noStrike">
                          <a:solidFill>
                            <a:srgbClr val="000000"/>
                          </a:solidFill>
                          <a:effectLst/>
                          <a:latin typeface="Calibri" charset="0"/>
                        </a:rPr>
                        <a:t>58</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62</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63</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69</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70</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ja-JP" altLang="en-US" sz="1050" b="1" i="0" u="none" strike="noStrike">
                          <a:solidFill>
                            <a:srgbClr val="000000"/>
                          </a:solidFill>
                          <a:effectLst/>
                          <a:latin typeface="Calibri" charset="0"/>
                        </a:rPr>
                        <a:t>下鼻側</a:t>
                      </a:r>
                    </a:p>
                  </a:txBody>
                  <a:tcPr marL="9161" marR="9161" marT="9161"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73</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ru-RU" sz="1050" b="0" i="0" u="none" strike="noStrike">
                          <a:solidFill>
                            <a:srgbClr val="000000"/>
                          </a:solidFill>
                          <a:effectLst/>
                          <a:latin typeface="Calibri" charset="0"/>
                        </a:rPr>
                        <a:t>74</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75</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76</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gridSpan="2">
                  <a:txBody>
                    <a:bodyPr/>
                    <a:lstStyle/>
                    <a:p>
                      <a:pPr algn="l" fontAlgn="ctr"/>
                      <a:r>
                        <a:rPr lang="ja-JP" altLang="en-US" sz="1050" b="1" i="0" u="none" strike="noStrike">
                          <a:solidFill>
                            <a:srgbClr val="000000"/>
                          </a:solidFill>
                          <a:effectLst/>
                          <a:latin typeface="Calibri" charset="0"/>
                        </a:rPr>
                        <a:t>下耳側</a:t>
                      </a:r>
                    </a:p>
                  </a:txBody>
                  <a:tcPr marL="9161" marR="9161" marT="9161" marB="0" anchor="ctr">
                    <a:lnL>
                      <a:noFill/>
                    </a:lnL>
                    <a:lnR>
                      <a:noFill/>
                    </a:lnR>
                    <a:lnT>
                      <a:noFill/>
                    </a:lnT>
                    <a:lnB>
                      <a:noFill/>
                    </a:lnB>
                    <a:solidFill>
                      <a:srgbClr val="FFFF99"/>
                    </a:solidFill>
                  </a:tcPr>
                </a:tc>
                <a:tc hMerge="1">
                  <a:txBody>
                    <a:bodyPr/>
                    <a:lstStyle/>
                    <a:p>
                      <a:endParaRPr lang="en-US"/>
                    </a:p>
                  </a:txBody>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zh-TW" altLang="en-US" sz="1200" b="1" i="0" u="none" strike="noStrike" dirty="0">
                          <a:solidFill>
                            <a:srgbClr val="000000"/>
                          </a:solidFill>
                          <a:effectLst/>
                          <a:latin typeface="Calibri" charset="0"/>
                        </a:rPr>
                        <a:t>右眼</a:t>
                      </a:r>
                    </a:p>
                  </a:txBody>
                  <a:tcPr marL="9161" marR="9161" marT="9161" marB="0" anchor="ctr">
                    <a:lnL>
                      <a:noFill/>
                    </a:lnL>
                    <a:lnR>
                      <a:noFill/>
                    </a:lnR>
                    <a:lnT>
                      <a:noFill/>
                    </a:lnT>
                    <a:lnB>
                      <a:noFill/>
                    </a:lnB>
                  </a:tcPr>
                </a:tc>
                <a:tc hMerge="1">
                  <a:txBody>
                    <a:bodyPr/>
                    <a:lstStyle/>
                    <a:p>
                      <a:endParaRPr lang="en-US"/>
                    </a:p>
                  </a:txBody>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3268133" y="1998133"/>
            <a:ext cx="5655733" cy="4385733"/>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7851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srcRect t="-50000" b="50000"/>
          <a:stretch/>
        </p:blipFill>
        <p:spPr>
          <a:xfrm>
            <a:off x="3287688" y="-2763688"/>
            <a:ext cx="5616624" cy="9067464"/>
          </a:xfrm>
          <a:prstGeom prst="rect">
            <a:avLst/>
          </a:prstGeom>
        </p:spPr>
      </p:pic>
      <p:sp>
        <p:nvSpPr>
          <p:cNvPr id="3" name="TextBox 2"/>
          <p:cNvSpPr txBox="1"/>
          <p:nvPr/>
        </p:nvSpPr>
        <p:spPr>
          <a:xfrm>
            <a:off x="7588336" y="6303776"/>
            <a:ext cx="2972160" cy="369332"/>
          </a:xfrm>
          <a:prstGeom prst="rect">
            <a:avLst/>
          </a:prstGeom>
          <a:noFill/>
        </p:spPr>
        <p:txBody>
          <a:bodyPr wrap="none" rtlCol="0">
            <a:spAutoFit/>
          </a:bodyPr>
          <a:lstStyle/>
          <a:p>
            <a:r>
              <a:rPr lang="en-US" altLang="ja-JP" dirty="0"/>
              <a:t>Raza SA, Hood CD. IOVS 2015 </a:t>
            </a:r>
            <a:endParaRPr lang="en-US"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dirty="0">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851655" y="2219048"/>
            <a:ext cx="8561716" cy="1498629"/>
          </a:xfrm>
          <a:prstGeom prst="rect">
            <a:avLst/>
          </a:prstGeom>
          <a:noFill/>
          <a:ln>
            <a:noFill/>
          </a:ln>
        </p:spPr>
        <p:txBody>
          <a:bodyPr lIns="91425" tIns="45700" rIns="91425" bIns="45700" anchor="t" anchorCtr="0">
            <a:noAutofit/>
          </a:bodyPr>
          <a:lstStyle/>
          <a:p>
            <a:pPr lvl="0">
              <a:buSzPct val="25000"/>
            </a:pPr>
            <a:r>
              <a:rPr lang="en-US" sz="2800" b="1" dirty="0">
                <a:solidFill>
                  <a:srgbClr val="FF0000"/>
                </a:solidFill>
                <a:latin typeface="Calibri" panose="020F0502020204030204" pitchFamily="34" charset="0"/>
                <a:cs typeface="Calibri" panose="020F0502020204030204" pitchFamily="34" charset="0"/>
                <a:sym typeface="Arial"/>
              </a:rPr>
              <a:t>2009年9月から2015年7</a:t>
            </a:r>
            <a:r>
              <a:rPr lang="en-US" sz="2800" b="1" dirty="0" smtClean="0">
                <a:solidFill>
                  <a:srgbClr val="FF0000"/>
                </a:solidFill>
                <a:latin typeface="Calibri" panose="020F0502020204030204" pitchFamily="34" charset="0"/>
                <a:cs typeface="Calibri" panose="020F0502020204030204" pitchFamily="34" charset="0"/>
                <a:sym typeface="Arial"/>
              </a:rPr>
              <a:t>月</a:t>
            </a:r>
            <a:endParaRPr lang="en-US" sz="2800" b="1" dirty="0">
              <a:latin typeface="Calibri" panose="020F0502020204030204" pitchFamily="34" charset="0"/>
              <a:cs typeface="Calibri" panose="020F0502020204030204" pitchFamily="34" charset="0"/>
              <a:sym typeface="Arial"/>
            </a:endParaRPr>
          </a:p>
          <a:p>
            <a:pPr lvl="0">
              <a:buSzPct val="25000"/>
            </a:pPr>
            <a:r>
              <a:rPr lang="en-US" sz="2800" b="1" dirty="0" smtClean="0">
                <a:latin typeface="Calibri" panose="020F0502020204030204" pitchFamily="34" charset="0"/>
                <a:cs typeface="Calibri" panose="020F0502020204030204" pitchFamily="34" charset="0"/>
                <a:sym typeface="Arial"/>
              </a:rPr>
              <a:t>慈恵医大附属病院緑内障外来</a:t>
            </a:r>
            <a:endParaRPr lang="en-US" sz="2800" b="1" dirty="0">
              <a:latin typeface="Calibri" panose="020F0502020204030204" pitchFamily="34" charset="0"/>
              <a:cs typeface="Calibri" panose="020F0502020204030204" pitchFamily="34" charset="0"/>
              <a:sym typeface="Arial"/>
            </a:endParaRPr>
          </a:p>
          <a:p>
            <a:pPr lvl="0">
              <a:buSzPct val="25000"/>
            </a:pPr>
            <a:r>
              <a:rPr lang="en-US" altLang="ja-JP" sz="2800" b="1" dirty="0" smtClean="0">
                <a:latin typeface="Calibri" panose="020F0502020204030204" pitchFamily="34" charset="0"/>
                <a:cs typeface="Calibri" panose="020F0502020204030204" pitchFamily="34" charset="0"/>
              </a:rPr>
              <a:t>HFA10-2</a:t>
            </a:r>
            <a:r>
              <a:rPr lang="ja-JP" altLang="en-US" sz="2800" b="1" dirty="0" smtClean="0">
                <a:latin typeface="Calibri" panose="020F0502020204030204" pitchFamily="34" charset="0"/>
                <a:cs typeface="Calibri" panose="020F0502020204030204" pitchFamily="34" charset="0"/>
              </a:rPr>
              <a:t>の</a:t>
            </a:r>
            <a:r>
              <a:rPr lang="ja-JP" altLang="en-US" sz="2800" b="1" dirty="0">
                <a:latin typeface="Calibri" panose="020F0502020204030204" pitchFamily="34" charset="0"/>
                <a:cs typeface="Calibri" panose="020F0502020204030204" pitchFamily="34" charset="0"/>
              </a:rPr>
              <a:t>信頼性指標と</a:t>
            </a:r>
            <a:r>
              <a:rPr lang="en-US" altLang="ja-JP" sz="2800" b="1" dirty="0">
                <a:latin typeface="Calibri" panose="020F0502020204030204" pitchFamily="34" charset="0"/>
                <a:cs typeface="Calibri" panose="020F0502020204030204" pitchFamily="34" charset="0"/>
              </a:rPr>
              <a:t>OCT</a:t>
            </a:r>
            <a:r>
              <a:rPr lang="ja-JP" altLang="en-US" sz="2800" b="1" dirty="0">
                <a:latin typeface="Calibri" panose="020F0502020204030204" pitchFamily="34" charset="0"/>
                <a:cs typeface="Calibri" panose="020F0502020204030204" pitchFamily="34" charset="0"/>
              </a:rPr>
              <a:t>基準を</a:t>
            </a:r>
            <a:r>
              <a:rPr lang="ja-JP" altLang="en-US" sz="2800" b="1" dirty="0" smtClean="0">
                <a:latin typeface="Calibri" panose="020F0502020204030204" pitchFamily="34" charset="0"/>
                <a:cs typeface="Calibri" panose="020F0502020204030204" pitchFamily="34" charset="0"/>
              </a:rPr>
              <a:t>満たす</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cs typeface="Calibri" panose="020F0502020204030204" pitchFamily="34" charset="0"/>
                <a:sym typeface="Arial"/>
              </a:rPr>
              <a:t>HFA10-2</a:t>
            </a:r>
            <a:r>
              <a:rPr lang="ja-JP" altLang="en-US" sz="2800" b="1" dirty="0">
                <a:latin typeface="Calibri" panose="020F0502020204030204" pitchFamily="34" charset="0"/>
                <a:cs typeface="Calibri" panose="020F0502020204030204" pitchFamily="34" charset="0"/>
                <a:sym typeface="Arial"/>
              </a:rPr>
              <a:t>と</a:t>
            </a:r>
            <a:r>
              <a:rPr lang="en-US" altLang="ja-JP" sz="2800" b="1" dirty="0">
                <a:latin typeface="Calibri" panose="020F0502020204030204" pitchFamily="34" charset="0"/>
                <a:cs typeface="Calibri" panose="020F0502020204030204" pitchFamily="34" charset="0"/>
                <a:sym typeface="Arial"/>
              </a:rPr>
              <a:t>OCT </a:t>
            </a:r>
            <a:r>
              <a:rPr lang="ja-JP" altLang="en-US" sz="2800" b="1" dirty="0" smtClean="0">
                <a:latin typeface="Calibri" panose="020F0502020204030204" pitchFamily="34" charset="0"/>
                <a:cs typeface="Calibri" panose="020F0502020204030204" pitchFamily="34" charset="0"/>
                <a:sym typeface="Arial"/>
              </a:rPr>
              <a:t>　</a:t>
            </a:r>
            <a:r>
              <a:rPr lang="en-US" altLang="ja-JP" sz="2800" b="1" dirty="0" smtClean="0">
                <a:latin typeface="Calibri" panose="020F0502020204030204" pitchFamily="34" charset="0"/>
                <a:cs typeface="Calibri" panose="020F0502020204030204" pitchFamily="34" charset="0"/>
              </a:rPr>
              <a:t>336</a:t>
            </a:r>
            <a:r>
              <a:rPr lang="ja-JP" altLang="en-US" sz="2800" b="1" dirty="0" smtClean="0">
                <a:latin typeface="Calibri" panose="020F0502020204030204" pitchFamily="34" charset="0"/>
                <a:cs typeface="Calibri" panose="020F0502020204030204" pitchFamily="34" charset="0"/>
              </a:rPr>
              <a:t>回</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20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2516459" y="5104229"/>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4054667" y="5384800"/>
          <a:ext cx="208280" cy="365760"/>
        </p:xfrm>
        <a:graphic>
          <a:graphicData uri="http://schemas.openxmlformats.org/drawingml/2006/table">
            <a:tbl>
              <a:tblPr/>
              <a:tblGrid>
                <a:gridCol w="208280"/>
              </a:tblGrid>
              <a:tr h="169333">
                <a:tc>
                  <a:txBody>
                    <a:bodyPr/>
                    <a:lstStyle/>
                    <a:p>
                      <a:endParaRPr kumimoji="1" lang="ja-JP"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838200" y="2168334"/>
          <a:ext cx="10515599" cy="3147083"/>
        </p:xfrm>
        <a:graphic>
          <a:graphicData uri="http://schemas.openxmlformats.org/drawingml/2006/table">
            <a:tbl>
              <a:tblPr>
                <a:noFill/>
              </a:tblPr>
              <a:tblGrid>
                <a:gridCol w="3042554"/>
                <a:gridCol w="2076150"/>
                <a:gridCol w="2032099"/>
                <a:gridCol w="1682398"/>
                <a:gridCol w="1682398"/>
              </a:tblGrid>
              <a:tr h="704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mn-lt"/>
                          <a:cs typeface="Calibri" panose="020F0502020204030204" pitchFamily="34" charset="0"/>
                        </a:rPr>
                        <a:t>平均</a:t>
                      </a:r>
                      <a:r>
                        <a:rPr kumimoji="1" lang="en-US" altLang="ja-JP" sz="2800" dirty="0" smtClean="0">
                          <a:latin typeface="+mn-lt"/>
                          <a:cs typeface="Calibri" panose="020F0502020204030204" pitchFamily="34" charset="0"/>
                        </a:rPr>
                        <a:t>±</a:t>
                      </a:r>
                      <a:r>
                        <a:rPr kumimoji="1" lang="ja-JP" altLang="en-US" sz="2800" dirty="0" smtClean="0">
                          <a:latin typeface="+mn-lt"/>
                          <a:cs typeface="Calibri" panose="020F0502020204030204" pitchFamily="34" charset="0"/>
                        </a:rPr>
                        <a:t>標準偏差</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(194)</a:t>
                      </a:r>
                    </a:p>
                  </a:txBody>
                  <a:tcPr marL="91425" marR="91425" marT="91425" marB="91425"/>
                </a:tc>
                <a:tc>
                  <a:txBody>
                    <a:bodyPr/>
                    <a:lstStyle/>
                    <a:p>
                      <a:pPr lvl="0" rtl="0">
                        <a:spcBef>
                          <a:spcPts val="0"/>
                        </a:spcBef>
                        <a:buNone/>
                      </a:pPr>
                      <a:r>
                        <a:rPr lang="en-US" sz="2400" b="1" dirty="0" smtClean="0">
                          <a:solidFill>
                            <a:schemeClr val="tx1"/>
                          </a:solidFill>
                          <a:latin typeface="+mn-lt"/>
                          <a:ea typeface="+mn-ea"/>
                        </a:rPr>
                        <a:t>POAG</a:t>
                      </a:r>
                    </a:p>
                    <a:p>
                      <a:pPr lvl="0" rtl="0">
                        <a:spcBef>
                          <a:spcPts val="0"/>
                        </a:spcBef>
                        <a:buNone/>
                      </a:pPr>
                      <a:r>
                        <a:rPr lang="en-US" sz="2400" b="1" dirty="0" smtClean="0">
                          <a:solidFill>
                            <a:schemeClr val="tx1"/>
                          </a:solidFill>
                          <a:latin typeface="+mn-lt"/>
                          <a:ea typeface="+mn-ea"/>
                        </a:rPr>
                        <a:t>(128)</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PPG</a:t>
                      </a:r>
                    </a:p>
                    <a:p>
                      <a:pPr lvl="0" algn="ctr" rtl="0">
                        <a:spcBef>
                          <a:spcPts val="0"/>
                        </a:spcBef>
                        <a:buNone/>
                      </a:pPr>
                      <a:r>
                        <a:rPr lang="en-US" sz="2400" b="1" dirty="0" smtClean="0">
                          <a:solidFill>
                            <a:schemeClr val="tx1"/>
                          </a:solidFill>
                          <a:latin typeface="+mn-lt"/>
                          <a:ea typeface="+mn-ea"/>
                        </a:rPr>
                        <a:t>(14)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altLang="ja-JP" sz="2400" b="1" dirty="0" smtClean="0">
                          <a:solidFill>
                            <a:schemeClr val="tx1"/>
                          </a:solidFill>
                          <a:latin typeface="+mn-lt"/>
                          <a:ea typeface="+mn-ea"/>
                        </a:rPr>
                        <a:t>p</a:t>
                      </a:r>
                      <a:r>
                        <a:rPr lang="ja-JP" altLang="en-US" sz="2400" b="1" dirty="0" smtClean="0">
                          <a:solidFill>
                            <a:schemeClr val="tx1"/>
                          </a:solidFill>
                          <a:latin typeface="+mn-lt"/>
                          <a:ea typeface="+mn-ea"/>
                        </a:rPr>
                        <a:t>値</a:t>
                      </a:r>
                      <a:endParaRPr sz="2400" b="1" dirty="0">
                        <a:solidFill>
                          <a:schemeClr val="tx1"/>
                        </a:solidFill>
                        <a:latin typeface="+mn-lt"/>
                        <a:ea typeface="+mn-ea"/>
                      </a:endParaRPr>
                    </a:p>
                  </a:txBody>
                  <a:tcPr marL="91425" marR="91425" marT="91425" marB="91425"/>
                </a:tc>
              </a:tr>
              <a:tr h="800398">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2400" b="1" dirty="0" smtClean="0">
                          <a:solidFill>
                            <a:schemeClr val="tx1"/>
                          </a:solidFill>
                          <a:latin typeface="+mn-lt"/>
                          <a:ea typeface="+mn-ea"/>
                        </a:rPr>
                        <a:t>平均年齢</a:t>
                      </a:r>
                      <a:r>
                        <a:rPr lang="en-US" altLang="ja-JP" sz="2400" b="1" dirty="0" smtClean="0">
                          <a:solidFill>
                            <a:schemeClr val="tx1"/>
                          </a:solidFill>
                          <a:latin typeface="+mn-lt"/>
                          <a:ea typeface="+mn-ea"/>
                        </a:rPr>
                        <a:t>(</a:t>
                      </a:r>
                      <a:r>
                        <a:rPr lang="ja-JP" altLang="en-US" sz="2400" b="1" dirty="0" smtClean="0">
                          <a:solidFill>
                            <a:schemeClr val="tx1"/>
                          </a:solidFill>
                          <a:latin typeface="+mn-lt"/>
                          <a:ea typeface="+mn-ea"/>
                        </a:rPr>
                        <a:t>歳</a:t>
                      </a:r>
                      <a:r>
                        <a:rPr lang="en-US" altLang="ja-JP" sz="2400" b="1" dirty="0" smtClean="0">
                          <a:solidFill>
                            <a:schemeClr val="tx1"/>
                          </a:solidFill>
                          <a:latin typeface="+mn-lt"/>
                          <a:ea typeface="+mn-ea"/>
                        </a:rPr>
                        <a:t>)</a:t>
                      </a: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n-lt"/>
                          <a:ea typeface="+mn-ea"/>
                        </a:rPr>
                        <a:t>57.4</a:t>
                      </a:r>
                      <a:r>
                        <a:rPr lang="en-US" altLang="ja-JP" sz="2400" b="1" dirty="0" smtClean="0">
                          <a:solidFill>
                            <a:schemeClr val="tx1"/>
                          </a:solidFill>
                          <a:latin typeface="+mn-lt"/>
                          <a:ea typeface="+mn-ea"/>
                        </a:rPr>
                        <a:t>±9.4</a:t>
                      </a:r>
                      <a:endParaRPr lang="en-US" sz="2400" b="1" dirty="0" smtClean="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kern="1200" dirty="0" smtClean="0">
                          <a:solidFill>
                            <a:schemeClr val="tx1"/>
                          </a:solidFill>
                          <a:effectLst/>
                          <a:latin typeface="+mn-lt"/>
                          <a:ea typeface="+mn-ea"/>
                          <a:cs typeface="+mn-cs"/>
                        </a:rPr>
                        <a:t>56.1±8.7</a:t>
                      </a:r>
                      <a:endParaRPr lang="en-US" sz="2400" b="1" dirty="0" smtClean="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48.0</a:t>
                      </a:r>
                      <a:r>
                        <a:rPr lang="en-US" altLang="ja-JP" sz="2400" b="1" dirty="0" smtClean="0">
                          <a:solidFill>
                            <a:schemeClr val="tx1"/>
                          </a:solidFill>
                          <a:latin typeface="+mn-lt"/>
                          <a:ea typeface="+mn-ea"/>
                        </a:rPr>
                        <a:t>±4.4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0.0007</a:t>
                      </a:r>
                      <a:r>
                        <a:rPr lang="ja-JP" altLang="en-US" sz="2400" b="1" dirty="0" smtClean="0">
                          <a:solidFill>
                            <a:schemeClr val="tx1"/>
                          </a:solidFill>
                          <a:latin typeface="+mn-lt"/>
                          <a:ea typeface="+mn-ea"/>
                        </a:rPr>
                        <a:t>*</a:t>
                      </a:r>
                      <a:endParaRPr sz="2400" b="1" dirty="0">
                        <a:solidFill>
                          <a:schemeClr val="tx1"/>
                        </a:solidFill>
                        <a:latin typeface="+mn-lt"/>
                        <a:ea typeface="+mn-ea"/>
                      </a:endParaRPr>
                    </a:p>
                  </a:txBody>
                  <a:tcPr marL="91425" marR="91425" marT="91425" marB="91425"/>
                </a:tc>
              </a:tr>
              <a:tr h="728163">
                <a:tc>
                  <a:txBody>
                    <a:bodyPr/>
                    <a:lstStyle/>
                    <a:p>
                      <a:pPr lvl="0" rtl="0">
                        <a:spcBef>
                          <a:spcPts val="0"/>
                        </a:spcBef>
                        <a:buNone/>
                      </a:pPr>
                      <a:r>
                        <a:rPr lang="ja-JP" altLang="en-US" sz="2400" b="1" dirty="0" smtClean="0">
                          <a:solidFill>
                            <a:schemeClr val="tx1"/>
                          </a:solidFill>
                          <a:latin typeface="+mn-lt"/>
                          <a:ea typeface="+mn-ea"/>
                        </a:rPr>
                        <a:t>性別</a:t>
                      </a:r>
                      <a:r>
                        <a:rPr lang="en-US" altLang="ja-JP" sz="2400" b="1" dirty="0" smtClean="0">
                          <a:solidFill>
                            <a:schemeClr val="tx1"/>
                          </a:solidFill>
                          <a:latin typeface="+mn-lt"/>
                          <a:ea typeface="+mn-ea"/>
                        </a:rPr>
                        <a:t>(F:M)</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52:84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71:131</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14:0</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r h="704152">
                <a:tc>
                  <a:txBody>
                    <a:bodyPr/>
                    <a:lstStyle/>
                    <a:p>
                      <a:pPr lvl="0" rtl="0">
                        <a:spcBef>
                          <a:spcPts val="0"/>
                        </a:spcBef>
                        <a:buNone/>
                      </a:pPr>
                      <a:r>
                        <a:rPr lang="en-US" sz="2400" b="1" dirty="0">
                          <a:solidFill>
                            <a:schemeClr val="tx1"/>
                          </a:solidFill>
                          <a:latin typeface="+mn-lt"/>
                          <a:ea typeface="+mn-ea"/>
                        </a:rPr>
                        <a:t>MD(dB)</a:t>
                      </a: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-7.20</a:t>
                      </a:r>
                      <a:r>
                        <a:rPr lang="en-US" altLang="ja-JP" sz="2400" b="1" dirty="0" smtClean="0">
                          <a:solidFill>
                            <a:schemeClr val="tx1"/>
                          </a:solidFill>
                          <a:latin typeface="+mn-lt"/>
                          <a:ea typeface="+mn-ea"/>
                        </a:rPr>
                        <a:t>±8.5</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-13.4</a:t>
                      </a:r>
                      <a:r>
                        <a:rPr lang="en-US" altLang="ja-JP" sz="2400" b="1" dirty="0" smtClean="0">
                          <a:solidFill>
                            <a:schemeClr val="tx1"/>
                          </a:solidFill>
                          <a:latin typeface="+mn-lt"/>
                          <a:ea typeface="+mn-ea"/>
                        </a:rPr>
                        <a:t>±9.9</a:t>
                      </a:r>
                      <a:endParaRPr sz="2400" b="1" dirty="0">
                        <a:solidFill>
                          <a:schemeClr val="tx1"/>
                        </a:solidFill>
                        <a:latin typeface="+mn-lt"/>
                        <a:ea typeface="+mn-ea"/>
                      </a:endParaRPr>
                    </a:p>
                  </a:txBody>
                  <a:tcPr marL="91425" marR="91425" marT="91425" marB="91425"/>
                </a:tc>
                <a:tc>
                  <a:txBody>
                    <a:bodyPr/>
                    <a:lstStyle/>
                    <a:p>
                      <a:pPr lvl="0" algn="ctr" rtl="0">
                        <a:spcBef>
                          <a:spcPts val="0"/>
                        </a:spcBef>
                        <a:buClr>
                          <a:schemeClr val="dk1"/>
                        </a:buClr>
                        <a:buSzPct val="36666"/>
                        <a:buFont typeface="Arial"/>
                        <a:buNone/>
                      </a:pPr>
                      <a:r>
                        <a:rPr lang="en-US" sz="2400" b="1" dirty="0" smtClean="0">
                          <a:solidFill>
                            <a:schemeClr val="tx1"/>
                          </a:solidFill>
                          <a:latin typeface="+mn-lt"/>
                          <a:ea typeface="+mn-ea"/>
                        </a:rPr>
                        <a:t>0.25</a:t>
                      </a:r>
                      <a:r>
                        <a:rPr lang="en-US" altLang="ja-JP" sz="2400" b="1" dirty="0" smtClean="0">
                          <a:solidFill>
                            <a:schemeClr val="tx1"/>
                          </a:solidFill>
                          <a:latin typeface="+mn-lt"/>
                          <a:ea typeface="+mn-ea"/>
                        </a:rPr>
                        <a:t>±0.8</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bl>
          </a:graphicData>
        </a:graphic>
      </p:graphicFrame>
      <p:sp>
        <p:nvSpPr>
          <p:cNvPr id="177" name="Shape 177"/>
          <p:cNvSpPr txBox="1"/>
          <p:nvPr/>
        </p:nvSpPr>
        <p:spPr>
          <a:xfrm>
            <a:off x="8000999" y="5707103"/>
            <a:ext cx="3352800" cy="518400"/>
          </a:xfrm>
          <a:prstGeom prst="rect">
            <a:avLst/>
          </a:prstGeom>
          <a:noFill/>
          <a:ln>
            <a:noFill/>
          </a:ln>
        </p:spPr>
        <p:txBody>
          <a:bodyPr lIns="91425" tIns="91425" rIns="91425" bIns="91425" anchor="t" anchorCtr="0">
            <a:noAutofit/>
          </a:bodyPr>
          <a:lstStyle/>
          <a:p>
            <a:pPr algn="r"/>
            <a:r>
              <a:rPr lang="en-US" dirty="0" smtClean="0">
                <a:ea typeface="ＭＳ ゴシック" panose="020B0609070205080204" pitchFamily="49" charset="-128"/>
                <a:cs typeface="Calibri" panose="020F0502020204030204" pitchFamily="34" charset="0"/>
              </a:rPr>
              <a:t>One-way ANOVA</a:t>
            </a:r>
            <a:endParaRPr lang="en-US"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847529" y="124029"/>
            <a:ext cx="8381999" cy="665161"/>
          </a:xfrm>
          <a:prstGeom prst="rect">
            <a:avLst/>
          </a:prstGeom>
          <a:noFill/>
          <a:ln>
            <a:noFill/>
          </a:ln>
        </p:spPr>
        <p:txBody>
          <a:bodyPr vert="horz" lIns="0" tIns="0" rIns="0" bIns="0" rtlCol="0" anchor="t" anchorCtr="0">
            <a:noAutofit/>
          </a:bodyPr>
          <a:lstStyle/>
          <a:p>
            <a:pPr algn="ctr">
              <a:spcBef>
                <a:spcPts val="0"/>
              </a:spcBef>
              <a:buSzPct val="25000"/>
            </a:pPr>
            <a:r>
              <a:rPr lang="en-US" sz="48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847529" y="1043253"/>
            <a:ext cx="2478789" cy="2724862"/>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825037" y="3979314"/>
            <a:ext cx="2523772" cy="2724862"/>
          </a:xfrm>
          <a:prstGeom prst="rect">
            <a:avLst/>
          </a:prstGeom>
          <a:noFill/>
          <a:ln>
            <a:noFill/>
          </a:ln>
        </p:spPr>
      </p:pic>
      <p:sp>
        <p:nvSpPr>
          <p:cNvPr id="226" name="Shape 226"/>
          <p:cNvSpPr/>
          <p:nvPr/>
        </p:nvSpPr>
        <p:spPr>
          <a:xfrm>
            <a:off x="4957041" y="5013176"/>
            <a:ext cx="5474248" cy="830996"/>
          </a:xfrm>
          <a:prstGeom prst="rect">
            <a:avLst/>
          </a:prstGeom>
          <a:noFill/>
          <a:ln>
            <a:noFill/>
          </a:ln>
        </p:spPr>
        <p:txBody>
          <a:bodyPr lIns="91425" tIns="45700" rIns="91425" bIns="45700" anchor="t" anchorCtr="0">
            <a:noAutofit/>
          </a:bodyPr>
          <a:lstStyle/>
          <a:p>
            <a:pPr>
              <a:buSzPct val="25000"/>
            </a:pPr>
            <a:r>
              <a:rPr lang="ja-JP" altLang="en-US" sz="2400" b="1" dirty="0">
                <a:latin typeface="+mn-ea"/>
                <a:cs typeface="Calibri"/>
                <a:sym typeface="Calibri"/>
              </a:rPr>
              <a:t>同一日に測定を行い</a:t>
            </a:r>
            <a:r>
              <a:rPr lang="en-US" sz="2400" b="1" dirty="0">
                <a:latin typeface="+mn-ea"/>
                <a:cs typeface="Calibri"/>
                <a:sym typeface="Calibri"/>
              </a:rPr>
              <a:t>Medeiros</a:t>
            </a:r>
            <a:r>
              <a:rPr lang="ja-JP" altLang="en-US" sz="2400" b="1" dirty="0">
                <a:latin typeface="+mn-ea"/>
                <a:cs typeface="Calibri"/>
                <a:sym typeface="Calibri"/>
              </a:rPr>
              <a:t>の方法を</a:t>
            </a:r>
            <a:r>
              <a:rPr lang="ja-JP" altLang="en-US" sz="2400" b="1" dirty="0" smtClean="0">
                <a:latin typeface="+mn-ea"/>
                <a:cs typeface="Calibri"/>
                <a:sym typeface="Calibri"/>
              </a:rPr>
              <a:t>用いて</a:t>
            </a:r>
            <a:r>
              <a:rPr lang="en-US" sz="2400" b="1" dirty="0" smtClean="0">
                <a:latin typeface="+mn-ea"/>
                <a:cs typeface="Calibri"/>
                <a:sym typeface="Calibri"/>
              </a:rPr>
              <a:t>RGC</a:t>
            </a:r>
            <a:r>
              <a:rPr lang="ja-JP" altLang="en-US" sz="2400" b="1" dirty="0" smtClean="0">
                <a:latin typeface="+mn-ea"/>
                <a:cs typeface="Calibri"/>
                <a:sym typeface="Calibri"/>
              </a:rPr>
              <a:t>数</a:t>
            </a:r>
            <a:r>
              <a:rPr lang="en-US" sz="2400" dirty="0" smtClean="0">
                <a:latin typeface="+mn-ea"/>
                <a:cs typeface="Calibri"/>
                <a:sym typeface="Calibri"/>
              </a:rPr>
              <a:t> </a:t>
            </a:r>
            <a:r>
              <a:rPr lang="en-US" sz="2400" dirty="0">
                <a:latin typeface="+mn-ea"/>
                <a:cs typeface="Calibri"/>
                <a:sym typeface="Calibri"/>
              </a:rPr>
              <a:t>¹⁾</a:t>
            </a:r>
            <a:r>
              <a:rPr lang="en-US" sz="2400" b="1" dirty="0">
                <a:latin typeface="+mn-ea"/>
                <a:cs typeface="Calibri"/>
                <a:sym typeface="Calibri"/>
              </a:rPr>
              <a:t>を算出した</a:t>
            </a:r>
          </a:p>
        </p:txBody>
      </p:sp>
      <p:sp>
        <p:nvSpPr>
          <p:cNvPr id="227" name="Shape 227"/>
          <p:cNvSpPr/>
          <p:nvPr/>
        </p:nvSpPr>
        <p:spPr>
          <a:xfrm>
            <a:off x="6053918" y="6265969"/>
            <a:ext cx="4421561" cy="338554"/>
          </a:xfrm>
          <a:prstGeom prst="rect">
            <a:avLst/>
          </a:prstGeom>
          <a:noFill/>
          <a:ln>
            <a:noFill/>
          </a:ln>
        </p:spPr>
        <p:txBody>
          <a:bodyPr lIns="91425" tIns="45700" rIns="91425" bIns="45700" anchor="t" anchorCtr="0">
            <a:noAutofit/>
          </a:bodyPr>
          <a:lstStyle/>
          <a:p>
            <a:pPr lvl="0">
              <a:buSzPct val="25000"/>
            </a:pPr>
            <a:r>
              <a:rPr lang="en-US" sz="1600" dirty="0">
                <a:cs typeface="Calibri"/>
                <a:sym typeface="Calibri"/>
              </a:rPr>
              <a:t>¹⁾ </a:t>
            </a:r>
            <a:r>
              <a:rPr lang="en-US" sz="1600" dirty="0" err="1">
                <a:cs typeface="Calibri"/>
                <a:sym typeface="Calibri"/>
              </a:rPr>
              <a:t>FelipeA</a:t>
            </a:r>
            <a:r>
              <a:rPr lang="en-US" sz="1600" dirty="0">
                <a:cs typeface="Calibri"/>
                <a:sym typeface="Calibri"/>
              </a:rPr>
              <a:t>. Medeiros, et al, </a:t>
            </a:r>
            <a:r>
              <a:rPr lang="en-US" sz="1600" dirty="0" err="1">
                <a:cs typeface="Calibri"/>
                <a:sym typeface="Calibri"/>
              </a:rPr>
              <a:t>ArchOphthalmol</a:t>
            </a:r>
            <a:r>
              <a:rPr lang="en-US" sz="1600" dirty="0">
                <a:cs typeface="Calibri"/>
                <a:sym typeface="Calibri"/>
              </a:rPr>
              <a:t>. 2012</a:t>
            </a:r>
          </a:p>
        </p:txBody>
      </p:sp>
      <p:sp>
        <p:nvSpPr>
          <p:cNvPr id="228" name="Shape 228"/>
          <p:cNvSpPr/>
          <p:nvPr/>
        </p:nvSpPr>
        <p:spPr>
          <a:xfrm>
            <a:off x="6284476" y="3915396"/>
            <a:ext cx="3960440" cy="369332"/>
          </a:xfrm>
          <a:prstGeom prst="rect">
            <a:avLst/>
          </a:prstGeom>
          <a:noFill/>
          <a:ln>
            <a:noFill/>
          </a:ln>
        </p:spPr>
        <p:txBody>
          <a:bodyPr lIns="91425" tIns="45700" rIns="91425" bIns="45700" anchor="t" anchorCtr="0">
            <a:noAutofit/>
          </a:bodyPr>
          <a:lstStyle/>
          <a:p>
            <a:pPr>
              <a:buSzPct val="25000"/>
            </a:pPr>
            <a:r>
              <a:rPr lang="en-US">
                <a:latin typeface="+mn-ea"/>
                <a:cs typeface="Calibri"/>
                <a:sym typeface="Calibri"/>
              </a:rPr>
              <a:t>Humphrey視野計(HFA:Carl Zeiss）</a:t>
            </a:r>
          </a:p>
        </p:txBody>
      </p:sp>
      <p:sp>
        <p:nvSpPr>
          <p:cNvPr id="229" name="Shape 229"/>
          <p:cNvSpPr/>
          <p:nvPr/>
        </p:nvSpPr>
        <p:spPr>
          <a:xfrm>
            <a:off x="6053918" y="2405685"/>
            <a:ext cx="4190998" cy="378059"/>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Cirrus </a:t>
            </a:r>
            <a:r>
              <a:rPr lang="en-US" dirty="0" err="1">
                <a:latin typeface="+mn-ea"/>
                <a:cs typeface="Calibri"/>
                <a:sym typeface="Calibri"/>
              </a:rPr>
              <a:t>HD-OCT（OCT:Carl</a:t>
            </a:r>
            <a:r>
              <a:rPr lang="en-US" dirty="0">
                <a:latin typeface="+mn-ea"/>
                <a:cs typeface="Calibri"/>
                <a:sym typeface="Calibri"/>
              </a:rPr>
              <a:t> Zeiss）</a:t>
            </a:r>
          </a:p>
        </p:txBody>
      </p:sp>
      <p:sp>
        <p:nvSpPr>
          <p:cNvPr id="230" name="Shape 230"/>
          <p:cNvSpPr/>
          <p:nvPr/>
        </p:nvSpPr>
        <p:spPr>
          <a:xfrm>
            <a:off x="6073068" y="2816593"/>
            <a:ext cx="2854906" cy="402182"/>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optic disc cube　200×200</a:t>
            </a:r>
          </a:p>
        </p:txBody>
      </p:sp>
      <p:sp>
        <p:nvSpPr>
          <p:cNvPr id="231" name="Shape 231"/>
          <p:cNvSpPr/>
          <p:nvPr/>
        </p:nvSpPr>
        <p:spPr>
          <a:xfrm>
            <a:off x="5497724" y="3218775"/>
            <a:ext cx="231057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静的視野計</a:t>
            </a:r>
            <a:endParaRPr lang="en-US" sz="2400" dirty="0">
              <a:latin typeface="+mn-ea"/>
              <a:cs typeface="Calibri"/>
              <a:sym typeface="Calibri"/>
            </a:endParaRPr>
          </a:p>
        </p:txBody>
      </p:sp>
      <p:sp>
        <p:nvSpPr>
          <p:cNvPr id="232" name="Shape 232"/>
          <p:cNvSpPr/>
          <p:nvPr/>
        </p:nvSpPr>
        <p:spPr>
          <a:xfrm>
            <a:off x="5469197" y="1906663"/>
            <a:ext cx="203132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光干渉断層計</a:t>
            </a:r>
            <a:endParaRPr lang="en-US" sz="2400" dirty="0">
              <a:latin typeface="+mn-ea"/>
              <a:cs typeface="Calibri"/>
              <a:sym typeface="Calibri"/>
            </a:endParaRPr>
          </a:p>
        </p:txBody>
      </p:sp>
      <p:sp>
        <p:nvSpPr>
          <p:cNvPr id="233" name="Shape 233"/>
          <p:cNvSpPr/>
          <p:nvPr/>
        </p:nvSpPr>
        <p:spPr>
          <a:xfrm>
            <a:off x="7060651" y="4458125"/>
            <a:ext cx="2958599" cy="369300"/>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SITA </a:t>
            </a:r>
            <a:r>
              <a:rPr lang="en-US" dirty="0" err="1">
                <a:latin typeface="+mn-ea"/>
                <a:cs typeface="Calibri"/>
                <a:sym typeface="Calibri"/>
              </a:rPr>
              <a:t>Standard中心</a:t>
            </a:r>
            <a:r>
              <a:rPr lang="en-US" dirty="0">
                <a:latin typeface="+mn-ea"/>
                <a:cs typeface="Calibri"/>
                <a:sym typeface="Calibri"/>
              </a:rPr>
              <a:t> </a:t>
            </a:r>
            <a:r>
              <a:rPr lang="en-US" dirty="0" smtClean="0">
                <a:latin typeface="+mn-ea"/>
                <a:cs typeface="Calibri"/>
                <a:sym typeface="Calibri"/>
              </a:rPr>
              <a:t>10-2</a:t>
            </a:r>
            <a:endParaRPr lang="en-US" dirty="0">
              <a:latin typeface="+mn-ea"/>
              <a:cs typeface="Calibri"/>
              <a:sym typeface="Calibri"/>
            </a:endParaRPr>
          </a:p>
        </p:txBody>
      </p:sp>
      <p:sp>
        <p:nvSpPr>
          <p:cNvPr id="234" name="Shape 234"/>
          <p:cNvSpPr/>
          <p:nvPr/>
        </p:nvSpPr>
        <p:spPr>
          <a:xfrm>
            <a:off x="4439817" y="5958192"/>
            <a:ext cx="5991473" cy="338554"/>
          </a:xfrm>
          <a:prstGeom prst="rect">
            <a:avLst/>
          </a:prstGeom>
          <a:noFill/>
          <a:ln>
            <a:noFill/>
          </a:ln>
        </p:spPr>
        <p:txBody>
          <a:bodyPr lIns="91425" tIns="45700" rIns="91425" bIns="45700" anchor="t" anchorCtr="0">
            <a:noAutofit/>
          </a:bodyPr>
          <a:lstStyle/>
          <a:p>
            <a:pPr>
              <a:buSzPct val="25000"/>
            </a:pPr>
            <a:endParaRPr lang="en-US" sz="1600" dirty="0">
              <a:cs typeface="Calibri"/>
              <a:sym typeface="Calibri"/>
            </a:endParaRPr>
          </a:p>
        </p:txBody>
      </p:sp>
      <p:sp>
        <p:nvSpPr>
          <p:cNvPr id="235" name="Shape 235"/>
          <p:cNvSpPr/>
          <p:nvPr/>
        </p:nvSpPr>
        <p:spPr>
          <a:xfrm>
            <a:off x="4962992" y="1275983"/>
            <a:ext cx="1627368" cy="523219"/>
          </a:xfrm>
          <a:prstGeom prst="rect">
            <a:avLst/>
          </a:prstGeom>
          <a:noFill/>
          <a:ln>
            <a:noFill/>
          </a:ln>
        </p:spPr>
        <p:txBody>
          <a:bodyPr lIns="91425" tIns="45700" rIns="91425" bIns="45700" anchor="t" anchorCtr="0">
            <a:noAutofit/>
          </a:bodyPr>
          <a:lstStyle/>
          <a:p>
            <a:pPr>
              <a:buSzPct val="25000"/>
            </a:pPr>
            <a:r>
              <a:rPr lang="ja-JP" altLang="en-US" sz="2800" b="1" dirty="0">
                <a:latin typeface="+mn-ea"/>
                <a:cs typeface="Calibri" panose="020F0502020204030204" pitchFamily="34" charset="0"/>
                <a:sym typeface="Arial"/>
              </a:rPr>
              <a:t>測定機器</a:t>
            </a:r>
            <a:endParaRPr lang="en-US" sz="28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524000" y="188640"/>
            <a:ext cx="9144000" cy="609300"/>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7018996" y="2711514"/>
            <a:ext cx="3536709"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sp>
        <p:nvSpPr>
          <p:cNvPr id="210" name="Shape 210"/>
          <p:cNvSpPr/>
          <p:nvPr/>
        </p:nvSpPr>
        <p:spPr>
          <a:xfrm>
            <a:off x="7909270" y="6562628"/>
            <a:ext cx="2848499" cy="246300"/>
          </a:xfrm>
          <a:prstGeom prst="rect">
            <a:avLst/>
          </a:prstGeom>
          <a:noFill/>
          <a:ln>
            <a:noFill/>
          </a:ln>
        </p:spPr>
        <p:txBody>
          <a:bodyPr lIns="91425" tIns="45700" rIns="91425" bIns="45700" anchor="t" anchorCtr="0">
            <a:noAutofit/>
          </a:bodyPr>
          <a:lstStyle/>
          <a:p>
            <a:pPr>
              <a:buSzPct val="25000"/>
            </a:pPr>
            <a:r>
              <a:rPr lang="en-US" sz="1000" dirty="0" err="1">
                <a:latin typeface="Calibri"/>
                <a:ea typeface="Calibri"/>
                <a:cs typeface="Calibri"/>
                <a:sym typeface="Calibri"/>
              </a:rPr>
              <a:t>FelipeA</a:t>
            </a:r>
            <a:r>
              <a:rPr lang="en-US" sz="1000" dirty="0">
                <a:latin typeface="Calibri"/>
                <a:ea typeface="Calibri"/>
                <a:cs typeface="Calibri"/>
                <a:sym typeface="Calibri"/>
              </a:rPr>
              <a:t>. Medeiros, et al, </a:t>
            </a:r>
            <a:r>
              <a:rPr lang="en-US" sz="1000" dirty="0" err="1">
                <a:latin typeface="Calibri"/>
                <a:ea typeface="Calibri"/>
                <a:cs typeface="Calibri"/>
                <a:sym typeface="Calibri"/>
              </a:rPr>
              <a:t>ArchOphthalmol</a:t>
            </a:r>
            <a:r>
              <a:rPr lang="en-US" sz="1000" dirty="0">
                <a:latin typeface="Calibri"/>
                <a:ea typeface="Calibri"/>
                <a:cs typeface="Calibri"/>
                <a:sym typeface="Calibri"/>
              </a:rPr>
              <a:t>. 2012</a:t>
            </a:r>
          </a:p>
        </p:txBody>
      </p:sp>
      <p:grpSp>
        <p:nvGrpSpPr>
          <p:cNvPr id="211" name="Shape 211"/>
          <p:cNvGrpSpPr/>
          <p:nvPr/>
        </p:nvGrpSpPr>
        <p:grpSpPr>
          <a:xfrm>
            <a:off x="2024645" y="2775682"/>
            <a:ext cx="3632865" cy="1200300"/>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SAP</a:t>
              </a:r>
            </a:p>
          </p:txBody>
        </p:sp>
      </p:grpSp>
      <p:sp>
        <p:nvSpPr>
          <p:cNvPr id="214" name="Shape 214"/>
          <p:cNvSpPr txBox="1"/>
          <p:nvPr/>
        </p:nvSpPr>
        <p:spPr>
          <a:xfrm>
            <a:off x="6223388" y="317509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OCT</a:t>
            </a:r>
          </a:p>
        </p:txBody>
      </p:sp>
      <p:sp>
        <p:nvSpPr>
          <p:cNvPr id="215" name="Shape 215"/>
          <p:cNvSpPr/>
          <p:nvPr/>
        </p:nvSpPr>
        <p:spPr>
          <a:xfrm rot="1800567">
            <a:off x="7254989" y="4077385"/>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16" name="Shape 216"/>
          <p:cNvSpPr/>
          <p:nvPr/>
        </p:nvSpPr>
        <p:spPr>
          <a:xfrm rot="-1800567">
            <a:off x="4764325" y="4077384"/>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2088726" y="1108716"/>
            <a:ext cx="8061822" cy="523220"/>
          </a:xfrm>
          <a:prstGeom prst="rect">
            <a:avLst/>
          </a:prstGeom>
          <a:noFill/>
        </p:spPr>
        <p:txBody>
          <a:bodyPr wrap="none" rtlCol="0">
            <a:spAutoFit/>
          </a:bodyPr>
          <a:lstStyle/>
          <a:p>
            <a:r>
              <a:rPr kumimoji="1" lang="ja-JP" altLang="en-US" sz="2800" b="1" dirty="0">
                <a:latin typeface="+mn-ea"/>
              </a:rPr>
              <a:t>網膜神経節細胞数</a:t>
            </a:r>
            <a:r>
              <a:rPr kumimoji="1" lang="en-US" altLang="ja-JP" sz="2800" b="1" dirty="0"/>
              <a:t>(RGC)</a:t>
            </a:r>
            <a:r>
              <a:rPr kumimoji="1" lang="ja-JP" altLang="en-US" sz="2800" b="1" dirty="0">
                <a:latin typeface="+mn-ea"/>
              </a:rPr>
              <a:t>を</a:t>
            </a:r>
            <a:r>
              <a:rPr kumimoji="1" lang="en-US" altLang="ja-JP" sz="2800" b="1" dirty="0">
                <a:latin typeface="+mn-ea"/>
              </a:rPr>
              <a:t>SAP</a:t>
            </a:r>
            <a:r>
              <a:rPr kumimoji="1" lang="ja-JP" altLang="en-US" sz="2800" b="1" dirty="0">
                <a:latin typeface="+mn-ea"/>
              </a:rPr>
              <a:t>および</a:t>
            </a:r>
            <a:r>
              <a:rPr kumimoji="1" lang="en-US" altLang="ja-JP" sz="2800" b="1" dirty="0"/>
              <a:t>OCT</a:t>
            </a:r>
            <a:r>
              <a:rPr kumimoji="1" lang="ja-JP" altLang="en-US" sz="2800" b="1" dirty="0">
                <a:latin typeface="+mn-ea"/>
              </a:rPr>
              <a:t>から推定</a:t>
            </a:r>
          </a:p>
        </p:txBody>
      </p:sp>
      <p:sp>
        <p:nvSpPr>
          <p:cNvPr id="3" name="テキスト ボックス 2"/>
          <p:cNvSpPr txBox="1"/>
          <p:nvPr/>
        </p:nvSpPr>
        <p:spPr>
          <a:xfrm>
            <a:off x="3382831" y="4375400"/>
            <a:ext cx="5733853"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grpSp>
        <p:nvGrpSpPr>
          <p:cNvPr id="211" name="Shape 211"/>
          <p:cNvGrpSpPr/>
          <p:nvPr/>
        </p:nvGrpSpPr>
        <p:grpSpPr>
          <a:xfrm>
            <a:off x="3190200" y="2474857"/>
            <a:ext cx="5884625" cy="190828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m=[0.054*(</a:t>
              </a:r>
              <a:r>
                <a:rPr lang="en-US" sz="2800" dirty="0" err="1">
                  <a:latin typeface="Calibri"/>
                  <a:ea typeface="Calibri"/>
                  <a:cs typeface="Calibri"/>
                  <a:sym typeface="Calibri"/>
                </a:rPr>
                <a:t>ec</a:t>
              </a:r>
              <a:r>
                <a:rPr lang="en-US" sz="2800" dirty="0">
                  <a:latin typeface="Calibri"/>
                  <a:ea typeface="Calibri"/>
                  <a:cs typeface="Calibri"/>
                  <a:sym typeface="Calibri"/>
                </a:rPr>
                <a:t>*1.32)]+0.9</a:t>
              </a:r>
            </a:p>
            <a:p>
              <a:pPr algn="ctr">
                <a:buSzPct val="25000"/>
              </a:pPr>
              <a:r>
                <a:rPr lang="en-US" sz="2800" dirty="0">
                  <a:latin typeface="Calibri"/>
                  <a:ea typeface="Calibri"/>
                  <a:cs typeface="Calibri"/>
                  <a:sym typeface="Calibri"/>
                </a:rPr>
                <a:t> b=[-1.5*(</a:t>
              </a:r>
              <a:r>
                <a:rPr lang="en-US" sz="2800" dirty="0" err="1">
                  <a:latin typeface="Calibri"/>
                  <a:ea typeface="Calibri"/>
                  <a:cs typeface="Calibri"/>
                  <a:sym typeface="Calibri"/>
                </a:rPr>
                <a:t>ec</a:t>
              </a:r>
              <a:r>
                <a:rPr lang="en-US" sz="2800" dirty="0">
                  <a:latin typeface="Calibri"/>
                  <a:ea typeface="Calibri"/>
                  <a:cs typeface="Calibri"/>
                  <a:sym typeface="Calibri"/>
                </a:rPr>
                <a:t>*1.32)]-14.8</a:t>
              </a:r>
            </a:p>
            <a:p>
              <a:pPr algn="ctr">
                <a:buSzPct val="25000"/>
              </a:pPr>
              <a:r>
                <a:rPr lang="en-US" sz="2800" dirty="0">
                  <a:latin typeface="Calibri"/>
                  <a:ea typeface="Calibri"/>
                  <a:cs typeface="Calibri"/>
                  <a:sym typeface="Calibri"/>
                </a:rPr>
                <a:t> </a:t>
              </a:r>
              <a:r>
                <a:rPr lang="en-US" sz="2800" dirty="0" err="1">
                  <a:latin typeface="Calibri"/>
                  <a:ea typeface="Calibri"/>
                  <a:cs typeface="Calibri"/>
                  <a:sym typeface="Calibri"/>
                </a:rPr>
                <a:t>gc</a:t>
              </a:r>
              <a:r>
                <a:rPr lang="en-US" sz="2800" dirty="0">
                  <a:latin typeface="Calibri"/>
                  <a:ea typeface="Calibri"/>
                  <a:cs typeface="Calibri"/>
                  <a:sym typeface="Calibri"/>
                </a:rPr>
                <a:t>={[(s-1)-b]/m}+4.7</a:t>
              </a:r>
            </a:p>
            <a:p>
              <a:pPr algn="ctr">
                <a:buSzPct val="25000"/>
              </a:pPr>
              <a:r>
                <a:rPr lang="en-US" sz="2800" dirty="0" err="1">
                  <a:latin typeface="Calibri"/>
                  <a:ea typeface="Calibri"/>
                  <a:cs typeface="Calibri"/>
                  <a:sym typeface="Calibri"/>
                </a:rPr>
                <a:t>SAPrgc</a:t>
              </a:r>
              <a:r>
                <a:rPr lang="en-US" sz="2800" dirty="0" smtClean="0">
                  <a:latin typeface="Calibri"/>
                  <a:ea typeface="Calibri"/>
                  <a:cs typeface="Calibri"/>
                  <a:sym typeface="Calibri"/>
                </a:rPr>
                <a:t>=[∑</a:t>
              </a:r>
              <a:r>
                <a:rPr lang="en-US" sz="2800" dirty="0">
                  <a:latin typeface="Calibri"/>
                  <a:ea typeface="Calibri"/>
                  <a:cs typeface="Calibri"/>
                  <a:sym typeface="Calibri"/>
                </a:rPr>
                <a:t>10^(</a:t>
              </a:r>
              <a:r>
                <a:rPr lang="en-US" sz="2800" dirty="0" err="1">
                  <a:latin typeface="Calibri"/>
                  <a:ea typeface="Calibri"/>
                  <a:cs typeface="Calibri"/>
                  <a:sym typeface="Calibri"/>
                </a:rPr>
                <a:t>gc</a:t>
              </a:r>
              <a:r>
                <a:rPr lang="en-US" sz="2800" dirty="0">
                  <a:latin typeface="Calibri"/>
                  <a:ea typeface="Calibri"/>
                  <a:cs typeface="Calibri"/>
                  <a:sym typeface="Calibri"/>
                </a:rPr>
                <a:t>*0.1</a:t>
              </a:r>
              <a:r>
                <a:rPr lang="en-US" sz="2800" dirty="0" smtClean="0">
                  <a:latin typeface="Calibri"/>
                  <a:ea typeface="Calibri"/>
                  <a:cs typeface="Calibri"/>
                  <a:sym typeface="Calibri"/>
                </a:rPr>
                <a:t>)]</a:t>
              </a:r>
              <a:r>
                <a:rPr lang="en-US" sz="2800" dirty="0" smtClean="0">
                  <a:solidFill>
                    <a:srgbClr val="FF0000"/>
                  </a:solidFill>
                  <a:latin typeface="Calibri"/>
                  <a:ea typeface="Calibri"/>
                  <a:cs typeface="Calibri"/>
                  <a:sym typeface="Calibri"/>
                </a:rPr>
                <a:t>/9</a:t>
              </a:r>
              <a:endParaRPr lang="en-US" sz="2800" dirty="0">
                <a:solidFill>
                  <a:srgbClr val="FF0000"/>
                </a:solidFill>
                <a:latin typeface="Calibri"/>
                <a:ea typeface="Calibri"/>
                <a:cs typeface="Calibri"/>
                <a:sym typeface="Calibri"/>
              </a:endParaRP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SAP</a:t>
              </a:r>
            </a:p>
          </p:txBody>
        </p:sp>
      </p:grpSp>
      <p:sp>
        <p:nvSpPr>
          <p:cNvPr id="8"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ea typeface="Calibri"/>
                <a:cs typeface="Calibri"/>
                <a:sym typeface="Calibri"/>
              </a:rPr>
              <a:t>Weighted RGC</a:t>
            </a:r>
            <a:r>
              <a:rPr lang="en-US" altLang="ja-JP" dirty="0" smtClean="0">
                <a:ea typeface="Calibri"/>
                <a:cs typeface="Calibri"/>
                <a:sym typeface="Calibri"/>
              </a:rPr>
              <a:t>_HFA</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a typeface="Calibri"/>
                <a:cs typeface="Calibri"/>
                <a:sym typeface="Calibri"/>
              </a:rPr>
              <a:t>Weighted </a:t>
            </a: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3337333" y="2407744"/>
            <a:ext cx="6504091" cy="2474221"/>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d=(-0.007*age)+1.4</a:t>
            </a:r>
          </a:p>
          <a:p>
            <a:pPr algn="ctr">
              <a:buSzPct val="25000"/>
            </a:pPr>
            <a:r>
              <a:rPr lang="en-US" sz="3200" dirty="0">
                <a:latin typeface="Calibri"/>
                <a:ea typeface="Calibri"/>
                <a:cs typeface="Calibri"/>
                <a:sym typeface="Calibri"/>
              </a:rPr>
              <a:t>c=(-0.26*MD)+0.12</a:t>
            </a:r>
          </a:p>
          <a:p>
            <a:pPr algn="ctr">
              <a:buSzPct val="25000"/>
            </a:pPr>
            <a:r>
              <a:rPr lang="en-US" sz="3200" dirty="0">
                <a:latin typeface="Calibri"/>
                <a:ea typeface="Calibri"/>
                <a:cs typeface="Calibri"/>
                <a:sym typeface="Calibri"/>
              </a:rPr>
              <a:t>a= </a:t>
            </a:r>
            <a:r>
              <a:rPr lang="en-US" sz="3200" dirty="0" smtClean="0">
                <a:latin typeface="Calibri"/>
                <a:ea typeface="Calibri"/>
                <a:cs typeface="Calibri"/>
                <a:sym typeface="Calibri"/>
              </a:rPr>
              <a:t>average RNFL thickness*10870*d</a:t>
            </a:r>
            <a:endParaRPr lang="en-US" sz="3200" dirty="0">
              <a:latin typeface="Calibri"/>
              <a:ea typeface="Calibri"/>
              <a:cs typeface="Calibri"/>
              <a:sym typeface="Calibri"/>
            </a:endParaRPr>
          </a:p>
          <a:p>
            <a:pPr algn="ctr">
              <a:buSzPct val="25000"/>
            </a:pPr>
            <a:r>
              <a:rPr lang="en-US" sz="3200" dirty="0" err="1">
                <a:latin typeface="Calibri"/>
                <a:ea typeface="Calibri"/>
                <a:cs typeface="Calibri"/>
                <a:sym typeface="Calibri"/>
              </a:rPr>
              <a:t>OCTrgc</a:t>
            </a:r>
            <a:r>
              <a:rPr lang="en-US" sz="3200" dirty="0">
                <a:latin typeface="Calibri"/>
                <a:ea typeface="Calibri"/>
                <a:cs typeface="Calibri"/>
                <a:sym typeface="Calibri"/>
              </a:rPr>
              <a:t>=10^({(log(a)*10]-c}*0.1)</a:t>
            </a:r>
          </a:p>
        </p:txBody>
      </p:sp>
      <p:sp>
        <p:nvSpPr>
          <p:cNvPr id="4" name="Shape 214"/>
          <p:cNvSpPr txBox="1"/>
          <p:nvPr/>
        </p:nvSpPr>
        <p:spPr>
          <a:xfrm>
            <a:off x="1952175" y="3075871"/>
            <a:ext cx="1153849" cy="691796"/>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OCT</a:t>
            </a:r>
          </a:p>
        </p:txBody>
      </p:sp>
      <p:sp>
        <p:nvSpPr>
          <p:cNvPr id="5"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7759"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104285"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957759"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104285"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10-2</a:t>
            </a:r>
          </a:p>
          <a:p>
            <a:endParaRPr lang="en-US" dirty="0">
              <a:solidFill>
                <a:prstClr val="white"/>
              </a:solidFill>
            </a:endParaRPr>
          </a:p>
        </p:txBody>
      </p:sp>
    </p:spTree>
    <p:extLst>
      <p:ext uri="{BB962C8B-B14F-4D97-AF65-F5344CB8AC3E}">
        <p14:creationId xmlns:p14="http://schemas.microsoft.com/office/powerpoint/2010/main" val="1645401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1446</Words>
  <Application>Microsoft Macintosh PowerPoint</Application>
  <PresentationFormat>Widescreen</PresentationFormat>
  <Paragraphs>977</Paragraphs>
  <Slides>29</Slides>
  <Notes>6</Notes>
  <HiddenSlides>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Calibri</vt:lpstr>
      <vt:lpstr>Calibri Light</vt:lpstr>
      <vt:lpstr>Mangal</vt:lpstr>
      <vt:lpstr>ＭＳ Ｐゴシック</vt:lpstr>
      <vt:lpstr>ＭＳ ゴシック</vt:lpstr>
      <vt:lpstr>Quattrocento Sans</vt:lpstr>
      <vt:lpstr>Yu Gothic</vt:lpstr>
      <vt:lpstr>Yu Gothic Light</vt:lpstr>
      <vt:lpstr>新細明體</vt:lpstr>
      <vt:lpstr>Arial</vt:lpstr>
      <vt:lpstr>Office Theme</vt:lpstr>
      <vt:lpstr>Default Theme</vt:lpstr>
      <vt:lpstr>ハンフリー10-2とOCTから算出する網膜神経節細胞数</vt:lpstr>
      <vt:lpstr>PowerPoint Presentation</vt:lpstr>
      <vt:lpstr>対象</vt:lpstr>
      <vt:lpstr>対象</vt:lpstr>
      <vt:lpstr>方法</vt:lpstr>
      <vt:lpstr>Weighted RGC</vt:lpstr>
      <vt:lpstr>PowerPoint Presentation</vt:lpstr>
      <vt:lpstr>Weighted RGC_OCT</vt:lpstr>
      <vt:lpstr>PowerPoint Presentation</vt:lpstr>
      <vt:lpstr>PowerPoint Presentation</vt:lpstr>
      <vt:lpstr>PowerPoint Presentation</vt:lpstr>
      <vt:lpstr>PowerPoint Presentation</vt:lpstr>
      <vt:lpstr>PowerPoint Presentation</vt:lpstr>
      <vt:lpstr>PowerPoint Presentation</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30</cp:revision>
  <dcterms:created xsi:type="dcterms:W3CDTF">2017-05-19T11:56:16Z</dcterms:created>
  <dcterms:modified xsi:type="dcterms:W3CDTF">2017-05-26T11:49:29Z</dcterms:modified>
</cp:coreProperties>
</file>